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441A9E-DD4E-4172-81BA-248C1C861AD6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6B382B-3114-4F04-8B19-37770DB35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41A9E-DD4E-4172-81BA-248C1C861AD6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B382B-3114-4F04-8B19-37770DB35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41A9E-DD4E-4172-81BA-248C1C861AD6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B382B-3114-4F04-8B19-37770DB35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41A9E-DD4E-4172-81BA-248C1C861AD6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B382B-3114-4F04-8B19-37770DB356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41A9E-DD4E-4172-81BA-248C1C861AD6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B382B-3114-4F04-8B19-37770DB356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41A9E-DD4E-4172-81BA-248C1C861AD6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B382B-3114-4F04-8B19-37770DB356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41A9E-DD4E-4172-81BA-248C1C861AD6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B382B-3114-4F04-8B19-37770DB35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41A9E-DD4E-4172-81BA-248C1C861AD6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B382B-3114-4F04-8B19-37770DB356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41A9E-DD4E-4172-81BA-248C1C861AD6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B382B-3114-4F04-8B19-37770DB35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441A9E-DD4E-4172-81BA-248C1C861AD6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B382B-3114-4F04-8B19-37770DB35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441A9E-DD4E-4172-81BA-248C1C861AD6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6B382B-3114-4F04-8B19-37770DB3563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441A9E-DD4E-4172-81BA-248C1C861AD6}" type="datetimeFigureOut">
              <a:rPr lang="pl-PL" smtClean="0"/>
              <a:pPr/>
              <a:t>2018-03-05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6B382B-3114-4F04-8B19-37770DB3563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Psychologia twórczości                      w procesie edukacyjnym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latin typeface="Arial Black" pitchFamily="34" charset="0"/>
              </a:rPr>
              <a:t>Trening twórczego myślenia</a:t>
            </a:r>
          </a:p>
          <a:p>
            <a:endParaRPr lang="pl-PL" sz="2400" dirty="0" smtClean="0">
              <a:latin typeface="Arial Black" pitchFamily="34" charset="0"/>
            </a:endParaRPr>
          </a:p>
          <a:p>
            <a:r>
              <a:rPr lang="pl-PL" sz="2400" dirty="0" smtClean="0">
                <a:latin typeface="Arial Black" pitchFamily="34" charset="0"/>
              </a:rPr>
              <a:t>dr Daniela Wiśniewska</a:t>
            </a:r>
            <a:endParaRPr lang="pl-PL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/>
              <a:t>Model twórczości realizuje się w trzech obszarach: </a:t>
            </a:r>
            <a:r>
              <a:rPr lang="pl-PL" sz="2400" b="1" dirty="0" smtClean="0"/>
              <a:t>zdolności specjalnych, zdolności twórczych oraz motywacji zadaniowej</a:t>
            </a:r>
            <a:r>
              <a:rPr lang="pl-PL" sz="2400" dirty="0" smtClean="0"/>
              <a:t> (Amabile,1986, s. 84)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Model ten zakłada, że </a:t>
            </a:r>
            <a:r>
              <a:rPr lang="pl-PL" sz="2400" b="1" dirty="0" smtClean="0"/>
              <a:t>zewnętrzna ocena </a:t>
            </a:r>
            <a:r>
              <a:rPr lang="pl-PL" sz="2400" dirty="0" smtClean="0"/>
              <a:t>prowadzi do </a:t>
            </a:r>
            <a:r>
              <a:rPr lang="pl-PL" sz="2400" b="1" dirty="0" smtClean="0"/>
              <a:t>obniżenia poziomu twórczości</a:t>
            </a:r>
            <a:r>
              <a:rPr lang="pl-PL" sz="2400" dirty="0" smtClean="0"/>
              <a:t>, a zewnętrzne nagrody zazwyczaj hamują aktywność twórczą i negatywnie wpływają na jej efekty.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 Stymulująco na twórczość wpływa fakt wyboru aktywności              i angażowanie się w jej przebieg. </a:t>
            </a: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Model twórczości wg </a:t>
            </a:r>
            <a:r>
              <a:rPr lang="pl-PL" dirty="0" err="1" smtClean="0"/>
              <a:t>T.Amabile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 smtClean="0"/>
              <a:t>Trening twórczości </a:t>
            </a:r>
            <a:r>
              <a:rPr lang="pl-PL" sz="2000" dirty="0" smtClean="0"/>
              <a:t>jest jedną z metod stymulującą aktywność twórczą wywodzącą się z heurystyki i zawierającą elementy takich dziedzin naukowych jak: psychologia poznawcza                                        i społeczna, pedagogika, epistemologia i filozofia.</a:t>
            </a:r>
          </a:p>
          <a:p>
            <a:pPr>
              <a:lnSpc>
                <a:spcPct val="150000"/>
              </a:lnSpc>
            </a:pPr>
            <a:r>
              <a:rPr lang="pl-PL" sz="2000" b="1" dirty="0" smtClean="0"/>
              <a:t>Heurystyka</a:t>
            </a:r>
            <a:r>
              <a:rPr lang="pl-PL" sz="2000" dirty="0" smtClean="0"/>
              <a:t> –tzw. „twórczość stosowana” obejmująca swym znaczeniem techniki stymulujące twórcze myślenie. Celem heurystyki jest przede wszystkim rozwijanie skutecznych metod rozwiązywania problemów, czyli ukazanie sposobów zwiększających wydajność ludzkiego myślenia. 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Struktura treningu twórczości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 smtClean="0"/>
              <a:t>Zasada różnorodności - </a:t>
            </a:r>
            <a:r>
              <a:rPr lang="pl-PL" sz="2000" dirty="0" smtClean="0"/>
              <a:t>nakazuje tworzenie jak największej ilości różnorodnych pomysłów niezależnie od fazy treningu                         i rodzaju rozwiązywanego problemu.</a:t>
            </a:r>
          </a:p>
          <a:p>
            <a:pPr>
              <a:lnSpc>
                <a:spcPct val="150000"/>
              </a:lnSpc>
              <a:buNone/>
            </a:pP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b="1" dirty="0" smtClean="0"/>
              <a:t>zasada odroczonego wartościowania - </a:t>
            </a:r>
            <a:r>
              <a:rPr lang="pl-PL" sz="2000" dirty="0" smtClean="0"/>
              <a:t>konieczność powstrzymywania się na jakiś czas od krytykowania pojawiających się pomysłów, ta zasada nie zakłada całkowitego zaniechania krytyki i zaleca odroczenie jej  w czasie.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Zasady treningu twórczości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 smtClean="0"/>
              <a:t>Zasada racjonalnej irracjonalności</a:t>
            </a:r>
            <a:r>
              <a:rPr lang="pl-PL" sz="2000" dirty="0" smtClean="0"/>
              <a:t>  - wprowadzenie w proces myślenia twórczego elementów myślenia życzeniowego, oderwanego od rzeczywistości, zabieg ten ma za zadanie wprowadzenie irracjonalnych czynników w racjonalne rozwiązywanie problemu;</a:t>
            </a:r>
          </a:p>
          <a:p>
            <a:pPr>
              <a:lnSpc>
                <a:spcPct val="150000"/>
              </a:lnSpc>
              <a:buNone/>
            </a:pP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b="1" dirty="0" smtClean="0"/>
              <a:t>zasada kompetentnej niekompetencji </a:t>
            </a:r>
            <a:r>
              <a:rPr lang="pl-PL" sz="2000" dirty="0" smtClean="0"/>
              <a:t>to określenie współdziałania w grupie osób o różnym poziomie kompetencji 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treningu twórczości c.d.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 smtClean="0"/>
              <a:t>zasada ludyczności </a:t>
            </a:r>
            <a:r>
              <a:rPr lang="pl-PL" sz="2000" dirty="0" smtClean="0"/>
              <a:t>pozwalająca grupie osiągnąć pozytywną atmosferę podczas rozwiązywania problemów (techniki twórczego myślenia w dużej mierze są oparte na ukierunkowanej zabawie, która oprócz wymiernego efektu w postaci generowanych rozwiązań, wprowadza silny aspekt motywacyjny)</a:t>
            </a:r>
          </a:p>
          <a:p>
            <a:pPr>
              <a:lnSpc>
                <a:spcPct val="150000"/>
              </a:lnSpc>
              <a:buNone/>
            </a:pP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b="1" dirty="0" smtClean="0"/>
              <a:t>zasada aktualności, </a:t>
            </a:r>
            <a:r>
              <a:rPr lang="pl-PL" sz="2000" dirty="0" smtClean="0"/>
              <a:t>czyli koncentracja na teraźniejszości, bez odniesień do przeszłości lub przyszłości. 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treningu twórczego c.d.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pl-PL" b="1" dirty="0" smtClean="0">
                <a:solidFill>
                  <a:srgbClr val="FF0000"/>
                </a:solidFill>
              </a:rPr>
              <a:t>ludyczność</a:t>
            </a:r>
            <a:r>
              <a:rPr lang="pl-PL" b="1" dirty="0" smtClean="0"/>
              <a:t>,</a:t>
            </a:r>
            <a:endParaRPr lang="pl-PL" dirty="0" smtClean="0"/>
          </a:p>
          <a:p>
            <a:pPr algn="ctr">
              <a:lnSpc>
                <a:spcPct val="150000"/>
              </a:lnSpc>
              <a:buNone/>
            </a:pPr>
            <a:r>
              <a:rPr lang="pl-PL" b="1" dirty="0" smtClean="0">
                <a:solidFill>
                  <a:schemeClr val="accent2"/>
                </a:solidFill>
              </a:rPr>
              <a:t>aktywność,</a:t>
            </a:r>
            <a:r>
              <a:rPr lang="pl-PL" b="1" dirty="0" smtClean="0"/>
              <a:t> </a:t>
            </a:r>
            <a:endParaRPr lang="pl-PL" dirty="0" smtClean="0"/>
          </a:p>
          <a:p>
            <a:pPr algn="ctr">
              <a:lnSpc>
                <a:spcPct val="150000"/>
              </a:lnSpc>
              <a:buNone/>
            </a:pP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różnorodność,</a:t>
            </a:r>
            <a:endParaRPr lang="pl-PL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odraczanie wartości</a:t>
            </a:r>
            <a:r>
              <a:rPr lang="pl-PL" b="1" dirty="0" smtClean="0"/>
              <a:t>,</a:t>
            </a:r>
            <a:endParaRPr lang="pl-PL" dirty="0" smtClean="0"/>
          </a:p>
          <a:p>
            <a:pPr algn="ctr">
              <a:lnSpc>
                <a:spcPct val="150000"/>
              </a:lnSpc>
              <a:buNone/>
            </a:pPr>
            <a:r>
              <a:rPr lang="pl-PL" b="1" dirty="0" smtClean="0">
                <a:solidFill>
                  <a:srgbClr val="7030A0"/>
                </a:solidFill>
              </a:rPr>
              <a:t>racjonalny irracjonalizm</a:t>
            </a:r>
            <a:r>
              <a:rPr lang="pl-PL" b="1" dirty="0" smtClean="0"/>
              <a:t>,</a:t>
            </a:r>
            <a:endParaRPr lang="pl-PL" dirty="0" smtClean="0"/>
          </a:p>
          <a:p>
            <a:pPr algn="ctr">
              <a:lnSpc>
                <a:spcPct val="150000"/>
              </a:lnSpc>
              <a:buNone/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kompetentna niekompetencja</a:t>
            </a:r>
            <a:r>
              <a:rPr lang="pl-PL" b="1" dirty="0" smtClean="0"/>
              <a:t>. 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Struktura zasad treningu twórczego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/>
              <a:t>Trening twórczości </a:t>
            </a:r>
            <a:r>
              <a:rPr lang="pl-PL" sz="2400" dirty="0" smtClean="0"/>
              <a:t>w edukacji to:</a:t>
            </a:r>
          </a:p>
          <a:p>
            <a:pPr>
              <a:lnSpc>
                <a:spcPct val="150000"/>
              </a:lnSpc>
              <a:buNone/>
            </a:pPr>
            <a:r>
              <a:rPr lang="pl-PL" sz="2400" dirty="0" smtClean="0"/>
              <a:t>   system grupowych ćwiczeń psychoedukacyjnych, stosowanych doraźnie w celu budzenia, wspierania                 i rozwoju określonych dyspozycji postawy twórczej jednostki, stanowiącej przejaw jej dążenia do samorealizacji i zdrowia psychicznego oraz ulepszania środowiska życia                  </a:t>
            </a:r>
          </a:p>
          <a:p>
            <a:pPr>
              <a:lnSpc>
                <a:spcPct val="150000"/>
              </a:lnSpc>
              <a:buNone/>
            </a:pPr>
            <a:r>
              <a:rPr lang="pl-PL" sz="2400" dirty="0" smtClean="0"/>
              <a:t>     (Szmidt, 2007, s. 302).</a:t>
            </a: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Trening twórczy w procesie kształcenia i wychowania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pl-PL" sz="2000" b="1" dirty="0" smtClean="0"/>
              <a:t>tworzenie grupy</a:t>
            </a:r>
            <a:r>
              <a:rPr lang="pl-PL" sz="2000" dirty="0" smtClean="0"/>
              <a:t> – ćwiczenia o charakterze interpersonalnym przeznaczone do tworzenia klimatu grupy</a:t>
            </a:r>
            <a:r>
              <a:rPr lang="pl-PL" dirty="0" smtClean="0"/>
              <a:t>;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000" b="1" dirty="0" smtClean="0"/>
              <a:t>twórcze widzenie świata</a:t>
            </a:r>
            <a:r>
              <a:rPr lang="pl-PL" sz="2000" dirty="0" smtClean="0"/>
              <a:t> - ćwiczenia rozwijające potencjał twórczy, myślenie twórcze, umiejętność dostrzegania problemów, redefiniowania pojęć, dostrzeganie analogii;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000" b="1" dirty="0" smtClean="0"/>
              <a:t>twórcze kombinacje</a:t>
            </a:r>
            <a:r>
              <a:rPr lang="pl-PL" sz="2000" dirty="0" smtClean="0"/>
              <a:t> – kształcenie zdolności łączenia                          i transformowania różnych obiektów, pojęć i skojarzeń w nowe, oryginalne wytwory, na tym etapie wykorzystuje się mechanizmy bisocjacji i superpozycji;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000" dirty="0" smtClean="0"/>
              <a:t> </a:t>
            </a:r>
            <a:r>
              <a:rPr lang="pl-PL" sz="2000" b="1" dirty="0" smtClean="0"/>
              <a:t>twórcza ekspresja</a:t>
            </a:r>
            <a:r>
              <a:rPr lang="pl-PL" sz="2000" dirty="0" smtClean="0"/>
              <a:t> – to ćwiczenia rozwijające zdolności wyrażania myśli i emocji poprzez język szeroko rozumianej sztuki. </a:t>
            </a:r>
          </a:p>
          <a:p>
            <a:pPr marL="624078" indent="-514350">
              <a:buFont typeface="+mj-lt"/>
              <a:buAutoNum type="arabicPeriod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Etapy treningu twórczego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pl-PL" sz="2400" dirty="0" smtClean="0"/>
              <a:t>Modele nauczania poprzez specjalne do tego celu wyodrębnione jednostki lekcyjne, które wzbogacają program nauczania szkoły (powstanie nowego przedmiotu nauczania – nauczanie twórczości),</a:t>
            </a:r>
          </a:p>
          <a:p>
            <a:pPr lvl="0">
              <a:lnSpc>
                <a:spcPct val="150000"/>
              </a:lnSpc>
              <a:buNone/>
            </a:pPr>
            <a:endParaRPr lang="pl-PL" sz="2400" dirty="0" smtClean="0"/>
          </a:p>
          <a:p>
            <a:pPr>
              <a:lnSpc>
                <a:spcPct val="150000"/>
              </a:lnSpc>
            </a:pPr>
            <a:r>
              <a:rPr lang="pl-PL" sz="2400" dirty="0" smtClean="0"/>
              <a:t>Modele nauczania poprzez wzbogacanie technikami twórczego myślenia treści nauczania przedmiotów już istniejących.</a:t>
            </a:r>
          </a:p>
          <a:p>
            <a:pPr lvl="0">
              <a:lnSpc>
                <a:spcPct val="150000"/>
              </a:lnSpc>
            </a:pPr>
            <a:endParaRPr lang="pl-PL" sz="2400" dirty="0" smtClean="0"/>
          </a:p>
          <a:p>
            <a:pPr>
              <a:lnSpc>
                <a:spcPct val="150000"/>
              </a:lnSpc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nauczania twórczości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dirty="0" smtClean="0"/>
              <a:t>Stymulacja ciekawości poznawczej i myślenia pytajnego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Kształtowanie technik myślenia dywergencyjnego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Umiejętność korzystania z analogii i metafor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Empiryczne podejście do treści nauczania odznaczające się wysoką efektywnością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Trening twórczy pozwala psychologom i pedagogom w sposób strategiczny zarządzać potencjałem ucznia (Duraj – Nowakowa, 1997) oraz poznawać jego style poznawcze i preferencje umysłowe (Matczak, 1994). 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Zalety treningu twórczego                  w procesie edukacji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9592" y="474344"/>
            <a:ext cx="7416824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800" b="1" dirty="0" smtClean="0"/>
              <a:t>Psychologia twórczości </a:t>
            </a:r>
            <a:r>
              <a:rPr lang="pl-PL" sz="2000" dirty="0" smtClean="0"/>
              <a:t>to dziedzina badań opisującą mechanizmy psychiczne rządzące procesem powstawania nowych idei, pomysłów, produktów.</a:t>
            </a:r>
          </a:p>
          <a:p>
            <a:pPr algn="just">
              <a:lnSpc>
                <a:spcPct val="150000"/>
              </a:lnSpc>
            </a:pPr>
            <a:endParaRPr lang="pl-PL" sz="2000" dirty="0"/>
          </a:p>
          <a:p>
            <a:pPr algn="just">
              <a:lnSpc>
                <a:spcPct val="150000"/>
              </a:lnSpc>
            </a:pPr>
            <a:r>
              <a:rPr lang="pl-PL" dirty="0" smtClean="0"/>
              <a:t>Jej rozwój wiąże się z coraz szybszym postępem nauki                                        i techniki, i związaną z tym coraz wyraźniej widoczną zmianą paradygmatu kształcenia.</a:t>
            </a:r>
          </a:p>
          <a:p>
            <a:pPr algn="just">
              <a:lnSpc>
                <a:spcPct val="150000"/>
              </a:lnSpc>
            </a:pP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dirty="0" smtClean="0"/>
              <a:t>Wobec dynamicznego rozwoju nauki skuteczne funkcjonowanie w wielu zawodach wymaga zdolności do twórczego korzystania z wiedzy                    w obrębie własnej specjalności, ale także dziedzin bardziej i mniej pokrewnych.</a:t>
            </a:r>
          </a:p>
          <a:p>
            <a:pPr algn="just">
              <a:lnSpc>
                <a:spcPct val="150000"/>
              </a:lnSpc>
            </a:pPr>
            <a:endParaRPr lang="pl-PL" sz="2000" dirty="0" smtClean="0"/>
          </a:p>
          <a:p>
            <a:pPr algn="just">
              <a:lnSpc>
                <a:spcPct val="150000"/>
              </a:lnSpc>
            </a:pPr>
            <a:endParaRPr lang="pl-PL" sz="2000" dirty="0" smtClean="0"/>
          </a:p>
          <a:p>
            <a:pPr algn="just">
              <a:lnSpc>
                <a:spcPct val="150000"/>
              </a:lnSpc>
            </a:pPr>
            <a:endParaRPr lang="pl-PL" sz="2000" dirty="0"/>
          </a:p>
          <a:p>
            <a:pPr algn="just">
              <a:lnSpc>
                <a:spcPct val="150000"/>
              </a:lnSpc>
            </a:pPr>
            <a:endParaRPr lang="pl-PL" sz="2000" dirty="0" smtClean="0"/>
          </a:p>
          <a:p>
            <a:pPr algn="just">
              <a:lnSpc>
                <a:spcPct val="150000"/>
              </a:lnSpc>
            </a:pPr>
            <a:endParaRPr lang="pl-PL" sz="2000" dirty="0"/>
          </a:p>
          <a:p>
            <a:pPr algn="just">
              <a:lnSpc>
                <a:spcPct val="150000"/>
              </a:lnSpc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dirty="0" smtClean="0"/>
              <a:t>holistyczne podejście do osoby jako psychofizycznej jedności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podmiotowość ucznia w procesie wychowania i kształcenia,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rozumienie wspomagającej roli nauczyciela, który jest zorientowany w swej pracy na dziecko nie na treści programowe,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rozumienie istoty i mechanizmów uczenia się w kontekście indywidualnych różnic i preferencji umysłowych,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umiejętność podejmowania konstruktywnego dialogu edukacyjnego, który umożliwia jednostce indywidualizację znaczeń,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umiejętność podejmowania konstruktywnego dialogu edukacyjnego, 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/>
              <a:t>Trening twórczy a postulaty nowoczesnej pedagogiki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dirty="0" smtClean="0"/>
              <a:t>Korzystanie  z wiedzy potocznej,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dzielenie się osobistymi refleksjami, stwarzanie możliwości  do eksplorowania osobistej puli doświadczeń dokonywania zabiegów interpretacyjnych</a:t>
            </a:r>
            <a:r>
              <a:rPr lang="pl-PL" sz="2400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odkrywanie nowych znaczeń oraz negocjowanie ich, co w efekcie pozwala budować wiedzę osobistą o sobie i świecie (Uszyńska – Jarmoc, 2005) . 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 kształtuje nastawienie badawcze uczniów, co wpływa na motywacyjne uwarunkowania zdobywania wiedzy i doświadczenia.              </a:t>
            </a:r>
          </a:p>
          <a:p>
            <a:pPr>
              <a:lnSpc>
                <a:spcPct val="150000"/>
              </a:lnSpc>
            </a:pP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Trening twórczy a …c.d.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Cele operacyjne</a:t>
            </a:r>
            <a:endParaRPr lang="pl-PL" dirty="0" smtClean="0"/>
          </a:p>
          <a:p>
            <a:pPr lvl="0">
              <a:lnSpc>
                <a:spcPct val="150000"/>
              </a:lnSpc>
            </a:pPr>
            <a:r>
              <a:rPr lang="pl-PL" sz="2400" dirty="0" smtClean="0"/>
              <a:t>Propozycje alternatywnych strategii nauczania,</a:t>
            </a:r>
          </a:p>
          <a:p>
            <a:pPr lvl="0">
              <a:lnSpc>
                <a:spcPct val="150000"/>
              </a:lnSpc>
            </a:pPr>
            <a:r>
              <a:rPr lang="pl-PL" sz="2400" dirty="0" smtClean="0"/>
              <a:t>Wypracowanie metod zwiększających efektywność kreatywną grupy w kontekście wspólnej nauki,</a:t>
            </a:r>
          </a:p>
          <a:p>
            <a:pPr lvl="0">
              <a:lnSpc>
                <a:spcPct val="150000"/>
              </a:lnSpc>
            </a:pPr>
            <a:r>
              <a:rPr lang="pl-PL" sz="2400" dirty="0" smtClean="0"/>
              <a:t>Kształcenie umiejętności praktycznego wykonywania ćwiczeń rozwijających potencjał twórczy w pracy indywidualnej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Moduł treningu twórczego myślenia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400" b="1" dirty="0" smtClean="0"/>
              <a:t>Cele ewaluacyjne:</a:t>
            </a:r>
            <a:endParaRPr lang="pl-PL" sz="2400" dirty="0" smtClean="0"/>
          </a:p>
          <a:p>
            <a:pPr>
              <a:buNone/>
            </a:pPr>
            <a:endParaRPr lang="pl-PL" sz="2000" dirty="0" smtClean="0"/>
          </a:p>
          <a:p>
            <a:pPr lvl="0">
              <a:lnSpc>
                <a:spcPct val="150000"/>
              </a:lnSpc>
            </a:pPr>
            <a:r>
              <a:rPr lang="pl-PL" sz="2400" dirty="0" smtClean="0"/>
              <a:t>Stworzenie właściwych warunków i klimatu dla twórczych eksploracji w procesie uczenia się,</a:t>
            </a:r>
          </a:p>
          <a:p>
            <a:pPr lvl="0">
              <a:lnSpc>
                <a:spcPct val="150000"/>
              </a:lnSpc>
            </a:pPr>
            <a:r>
              <a:rPr lang="pl-PL" sz="2400" dirty="0" smtClean="0"/>
              <a:t>Rozpoznanie i zdiagnozowanie indywidualnych stylów poznawczych i preferencji umysłowych uczniów</a:t>
            </a:r>
          </a:p>
          <a:p>
            <a:pPr lvl="0">
              <a:lnSpc>
                <a:spcPct val="150000"/>
              </a:lnSpc>
            </a:pPr>
            <a:r>
              <a:rPr lang="pl-PL" sz="2400" dirty="0" smtClean="0"/>
              <a:t>Stymulowanie odpowiednich operacji intelektualnych wpływających na efektywność uczenia się,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Moduł </a:t>
            </a:r>
            <a:r>
              <a:rPr lang="pl-PL" dirty="0" err="1" smtClean="0"/>
              <a:t>treningu…c.d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pl-PL" sz="2400" b="1" dirty="0" smtClean="0"/>
              <a:t>Cele ewaluacyjne c.d.</a:t>
            </a:r>
          </a:p>
          <a:p>
            <a:pPr lvl="0"/>
            <a:endParaRPr lang="pl-PL" sz="2000" dirty="0" smtClean="0"/>
          </a:p>
          <a:p>
            <a:pPr lvl="0">
              <a:lnSpc>
                <a:spcPct val="150000"/>
              </a:lnSpc>
            </a:pPr>
            <a:r>
              <a:rPr lang="pl-PL" sz="2000" dirty="0" smtClean="0"/>
              <a:t>Rozwój dyspozycji motywacyjnych (szczególnie ciekawości poznawczej) w kontekście działań twórczych i wspierania procesu uczenia się.</a:t>
            </a:r>
          </a:p>
          <a:p>
            <a:pPr lvl="0">
              <a:lnSpc>
                <a:spcPct val="150000"/>
              </a:lnSpc>
            </a:pPr>
            <a:r>
              <a:rPr lang="pl-PL" sz="2000" dirty="0" smtClean="0"/>
              <a:t>Wspomaganie procesu tworzenia się wiedzy generatywnej uczniów          i wskazanie kreatywnych sposobów jej wykorzystywania w praktyce,</a:t>
            </a:r>
          </a:p>
          <a:p>
            <a:pPr lvl="0">
              <a:lnSpc>
                <a:spcPct val="150000"/>
              </a:lnSpc>
            </a:pPr>
            <a:r>
              <a:rPr lang="pl-PL" sz="2000" dirty="0" smtClean="0"/>
              <a:t>Wdrażanie zasady indywidualizacji w procesie poznania poprzez kształcenie umiejętności samodzielnego wyboru optymalnej drogi dochodzenia do określonych rezultatów</a:t>
            </a:r>
          </a:p>
          <a:p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Moduł </a:t>
            </a:r>
            <a:r>
              <a:rPr lang="pl-PL" dirty="0" err="1" smtClean="0"/>
              <a:t>treningu…c.d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pl-PL" sz="2000" b="1" dirty="0" smtClean="0"/>
              <a:t>Tryplety  (Tribondy</a:t>
            </a:r>
            <a:r>
              <a:rPr lang="pl-PL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Wg Testu Odległych Skojarzeń Mednicka</a:t>
            </a:r>
            <a:br>
              <a:rPr lang="pl-PL" sz="2000" dirty="0" smtClean="0"/>
            </a:br>
            <a:r>
              <a:rPr lang="pl-PL" sz="2000" dirty="0" smtClean="0"/>
              <a:t>Ćwiczenie opiera się na zadaniach zamkniętych. Uczestnicy rozwiązują tzw. tribondy, czyli zestawy trzech słów powiązanych skojarzeniowo z czwartym poszukiwanym słowem, np. rozwiązaniem tribondu „</a:t>
            </a:r>
            <a:r>
              <a:rPr lang="pl-PL" sz="2000" b="1" dirty="0" smtClean="0"/>
              <a:t>ból-łowca-kapusta</a:t>
            </a:r>
            <a:r>
              <a:rPr lang="pl-PL" sz="2000" dirty="0" smtClean="0"/>
              <a:t>” jest słowo „</a:t>
            </a:r>
            <a:r>
              <a:rPr lang="pl-PL" sz="2000" b="1" dirty="0" smtClean="0"/>
              <a:t>głowa”</a:t>
            </a:r>
            <a:r>
              <a:rPr lang="pl-PL" sz="2000" dirty="0" smtClean="0"/>
              <a:t> (bo ból głowy, łowca głów i głowa kapusty). 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Odpowiedzi w teście oceniane są zerojedynkowo, jako poprawne lub nie.</a:t>
            </a:r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Trening twórczy – przykłady ćwiczeń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400" b="1" dirty="0" smtClean="0"/>
              <a:t>Rysowanie martwych metafor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sz="2400" dirty="0" smtClean="0"/>
              <a:t>Ćwiczenie polega na tym, że wybieramy kilka martwych metafor lub związków frazeologicznych, na przykład hart ducha lub czas to pieniądz, a następnie próbujemy zilustrować treść takich określeń, schodząc z poziomu abstrakcji na poziom rozumienia dosłownego.</a:t>
            </a:r>
            <a:endParaRPr lang="pl-PL" sz="24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TT-przykłady ćwiczeń c.d.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Właściwy nośnik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Przyporządkowywanie każdemu z podanych elementów kolumny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element z kolumny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według schematu: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A jest jak B, bo……</a:t>
            </a:r>
          </a:p>
          <a:p>
            <a:pPr algn="just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Dziecko                                                     zatłoczony autobus</a:t>
            </a:r>
          </a:p>
          <a:p>
            <a:pPr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Uczony                                                      wiejska gospoda</a:t>
            </a:r>
          </a:p>
          <a:p>
            <a:pPr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Firma                                                         obraz Matejki</a:t>
            </a:r>
          </a:p>
          <a:p>
            <a:pPr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Szkoła                                                        powieść obyczajowa</a:t>
            </a:r>
          </a:p>
          <a:p>
            <a:pPr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Dyrektor                                                     oddział wojska</a:t>
            </a:r>
          </a:p>
          <a:p>
            <a:pPr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Teatr                                                           atrakcyjna kobieta</a:t>
            </a:r>
          </a:p>
          <a:p>
            <a:pPr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Telewizja                                                    mumia egipska</a:t>
            </a:r>
          </a:p>
          <a:p>
            <a:pPr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Miasto                                                         pastuch</a:t>
            </a:r>
          </a:p>
          <a:p>
            <a:pPr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Parlament                                                    fabryka czekolady</a:t>
            </a:r>
          </a:p>
          <a:p>
            <a:pPr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Mieszkanie                                                 stara gazeta</a:t>
            </a:r>
          </a:p>
          <a:p>
            <a:pPr algn="just"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pl-PL" dirty="0" smtClean="0"/>
              <a:t>TT-przykłady ćwiczeń c.d.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pl-PL" dirty="0" smtClean="0"/>
              <a:t>TT-przykłady ćwiczeń c.d.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6 myślowych kapeluszy Edwarda de Bono</a:t>
            </a:r>
          </a:p>
          <a:p>
            <a:pPr algn="ctr">
              <a:buNone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8861" y="1484784"/>
            <a:ext cx="6091491" cy="494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  <a:solidFill>
            <a:srgbClr val="7030A0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pl-PL" b="1" dirty="0" smtClean="0">
                <a:solidFill>
                  <a:schemeClr val="bg1"/>
                </a:solidFill>
              </a:rPr>
              <a:t>Biały</a:t>
            </a:r>
            <a:r>
              <a:rPr lang="pl-PL" dirty="0" smtClean="0">
                <a:solidFill>
                  <a:schemeClr val="bg1"/>
                </a:solidFill>
              </a:rPr>
              <a:t>: opiera się na faktach, liczbach, danych</a:t>
            </a:r>
            <a:r>
              <a:rPr lang="pl-PL" dirty="0" smtClean="0"/>
              <a:t>;</a:t>
            </a:r>
          </a:p>
          <a:p>
            <a:pPr>
              <a:lnSpc>
                <a:spcPct val="120000"/>
              </a:lnSpc>
            </a:pPr>
            <a:r>
              <a:rPr lang="pl-PL" b="1" dirty="0" smtClean="0">
                <a:solidFill>
                  <a:srgbClr val="FF0000"/>
                </a:solidFill>
              </a:rPr>
              <a:t>Czerwony</a:t>
            </a:r>
            <a:r>
              <a:rPr lang="pl-PL" dirty="0" smtClean="0">
                <a:solidFill>
                  <a:srgbClr val="FF0000"/>
                </a:solidFill>
              </a:rPr>
              <a:t>: ukazuje emocje , wyraża przypuszczenia (pozytywne i negatywne);</a:t>
            </a:r>
          </a:p>
          <a:p>
            <a:pPr>
              <a:lnSpc>
                <a:spcPct val="120000"/>
              </a:lnSpc>
            </a:pPr>
            <a:r>
              <a:rPr lang="pl-PL" b="1" dirty="0" smtClean="0"/>
              <a:t>Czarny</a:t>
            </a:r>
            <a:r>
              <a:rPr lang="pl-PL" dirty="0" smtClean="0"/>
              <a:t>: wydaje negatywne</a:t>
            </a:r>
            <a:r>
              <a:rPr lang="pl-PL" b="1" dirty="0" smtClean="0"/>
              <a:t> </a:t>
            </a:r>
            <a:r>
              <a:rPr lang="pl-PL" dirty="0" smtClean="0"/>
              <a:t>opinie, wnosi trudności, wszystko jest dla niego niemożliwe, pesymista;</a:t>
            </a:r>
          </a:p>
          <a:p>
            <a:pPr>
              <a:lnSpc>
                <a:spcPct val="120000"/>
              </a:lnSpc>
            </a:pPr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Niebieski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 : odznacza się chłodnym dystansem, przewodniczy dyskusji, podsumowuje pomysły; </a:t>
            </a:r>
          </a:p>
          <a:p>
            <a:pPr>
              <a:lnSpc>
                <a:spcPct val="120000"/>
              </a:lnSpc>
            </a:pPr>
            <a:r>
              <a:rPr lang="pl-PL" b="1" dirty="0" smtClean="0">
                <a:solidFill>
                  <a:srgbClr val="FFC000"/>
                </a:solidFill>
              </a:rPr>
              <a:t>Żółty</a:t>
            </a:r>
            <a:r>
              <a:rPr lang="pl-PL" dirty="0" smtClean="0">
                <a:solidFill>
                  <a:srgbClr val="FFC000"/>
                </a:solidFill>
              </a:rPr>
              <a:t>: kieruje się optymizmem , widzi pozytywy;</a:t>
            </a:r>
          </a:p>
          <a:p>
            <a:pPr>
              <a:lnSpc>
                <a:spcPct val="120000"/>
              </a:lnSpc>
            </a:pP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Zielony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: kreatywny, jest pomysłodawcą, innowatorem.</a:t>
            </a:r>
          </a:p>
          <a:p>
            <a:pPr>
              <a:buNone/>
            </a:pPr>
            <a:r>
              <a:rPr lang="pl-PL" b="1" dirty="0" smtClean="0"/>
              <a:t> 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TT-przykłady ćwiczeń </a:t>
            </a:r>
            <a:r>
              <a:rPr lang="pl-PL" sz="3200" dirty="0" err="1" smtClean="0"/>
              <a:t>c.d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l-PL" sz="2800" b="1" dirty="0" smtClean="0"/>
              <a:t>Definicja ogólna </a:t>
            </a:r>
            <a:r>
              <a:rPr lang="pl-PL" sz="2800" dirty="0" smtClean="0"/>
              <a:t>- specyficzny rodzaj aktywności osoby tworzącej (twórcy)</a:t>
            </a:r>
          </a:p>
          <a:p>
            <a:pPr>
              <a:lnSpc>
                <a:spcPct val="150000"/>
              </a:lnSpc>
              <a:buNone/>
            </a:pPr>
            <a:endParaRPr lang="pl-PL" sz="2800" dirty="0" smtClean="0"/>
          </a:p>
          <a:p>
            <a:pPr>
              <a:lnSpc>
                <a:spcPct val="150000"/>
              </a:lnSpc>
            </a:pPr>
            <a:r>
              <a:rPr lang="pl-PL" sz="2800" dirty="0" smtClean="0"/>
              <a:t>Element procesu psychicznego tzw. </a:t>
            </a:r>
            <a:r>
              <a:rPr lang="pl-PL" sz="2800" b="1" dirty="0" smtClean="0"/>
              <a:t>twórcze myślenie </a:t>
            </a:r>
            <a:r>
              <a:rPr lang="pl-PL" sz="2800" dirty="0" smtClean="0"/>
              <a:t>cechujące się </a:t>
            </a:r>
            <a:r>
              <a:rPr lang="pl-PL" sz="2800" b="1" dirty="0" smtClean="0">
                <a:solidFill>
                  <a:schemeClr val="accent2"/>
                </a:solidFill>
              </a:rPr>
              <a:t>dywergencyjnością, giętkością, płynnością, otwartością, nowością, wartościowością i oryginalnością.</a:t>
            </a:r>
          </a:p>
          <a:p>
            <a:endParaRPr lang="pl-PL" sz="20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Twórczość i jej aspekty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2000" b="1" dirty="0" smtClean="0"/>
              <a:t>Scrabble odlingwinistyczne</a:t>
            </a:r>
            <a:endParaRPr lang="pl-PL" sz="2000" dirty="0" smtClean="0"/>
          </a:p>
          <a:p>
            <a:pPr algn="just">
              <a:lnSpc>
                <a:spcPct val="150000"/>
              </a:lnSpc>
              <a:buNone/>
            </a:pPr>
            <a:r>
              <a:rPr lang="pl-PL" sz="2000" dirty="0" smtClean="0"/>
              <a:t>Uczestnicy podają przypadkowe słowa, które są następnie zapisywane na filpcharcie . Do każdego z podanych wyrazów dopisywana jest końcówka –izm. W ten sposób zostają stworzone słowa, które mają oznaczać nowe trendy i kierunki, np. żaluzja – żaluzjonizm, półnuta – półnutyzm, trawa – trawizm, leń – lenizm…itp.  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sz="2000" dirty="0" smtClean="0"/>
              <a:t>W kolejnym etapie ćwiczenia poszczególne grupy wybierają po dwa przykłady nowopowstałych słów i nadają im znaczenie poprzez napisanie manifestu zawierającego założenia danego kierunku oraz tworzą jego plastyczny obraz (np. ilustracja, collage, instalacja, rzeźba itp.) . W końcowej fazie ćwiczenia następuje prezentacja wytworów każdej z grup. </a:t>
            </a: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3200" dirty="0" smtClean="0"/>
              <a:t>TT-przykłady ćwiczeń </a:t>
            </a:r>
            <a:r>
              <a:rPr lang="pl-PL" sz="3200" dirty="0" err="1" smtClean="0"/>
              <a:t>c.d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88632"/>
          </a:xfrm>
        </p:spPr>
        <p:txBody>
          <a:bodyPr numCol="2">
            <a:normAutofit fontScale="25000" lnSpcReduction="20000"/>
          </a:bodyPr>
          <a:lstStyle/>
          <a:p>
            <a:r>
              <a:rPr lang="pl-PL" sz="4400" dirty="0" err="1" smtClean="0"/>
              <a:t>Brophy</a:t>
            </a:r>
            <a:r>
              <a:rPr lang="pl-PL" sz="4400" dirty="0" smtClean="0"/>
              <a:t>, J. (2002). </a:t>
            </a:r>
            <a:r>
              <a:rPr lang="pl-PL" sz="4400" i="1" dirty="0" smtClean="0"/>
              <a:t>Motywowanie uczniów do nauki</a:t>
            </a:r>
            <a:r>
              <a:rPr lang="pl-PL" sz="4400" dirty="0" smtClean="0"/>
              <a:t>. Tłum. Kraszewski, Warszawa: PWN. </a:t>
            </a:r>
          </a:p>
          <a:p>
            <a:r>
              <a:rPr lang="pl-PL" sz="4400" dirty="0" smtClean="0"/>
              <a:t>Chybicka, A. (2006) </a:t>
            </a:r>
            <a:r>
              <a:rPr lang="pl-PL" sz="4400" i="1" dirty="0" smtClean="0"/>
              <a:t>Psychologia twórczości grupowej. Jak moderować zespoły</a:t>
            </a:r>
            <a:r>
              <a:rPr lang="pl-PL" sz="4400" dirty="0" smtClean="0"/>
              <a:t> </a:t>
            </a:r>
            <a:r>
              <a:rPr lang="pl-PL" sz="4400" i="1" dirty="0" smtClean="0"/>
              <a:t>twórcze i zadaniowe</a:t>
            </a:r>
            <a:r>
              <a:rPr lang="pl-PL" sz="4400" dirty="0" smtClean="0"/>
              <a:t>. Gdańsk: GWP.</a:t>
            </a:r>
          </a:p>
          <a:p>
            <a:r>
              <a:rPr lang="pl-PL" sz="4400" dirty="0" smtClean="0"/>
              <a:t>Chruszczewski, M., H. (2005).</a:t>
            </a:r>
            <a:r>
              <a:rPr lang="pl-PL" sz="4400" i="1" dirty="0" smtClean="0"/>
              <a:t>Uzdolnienia podmiotowym wyznacznikiem aktywności</a:t>
            </a:r>
            <a:r>
              <a:rPr lang="pl-PL" sz="4400" dirty="0" smtClean="0"/>
              <a:t> </a:t>
            </a:r>
            <a:r>
              <a:rPr lang="pl-PL" sz="4400" i="1" dirty="0" smtClean="0"/>
              <a:t>twórczej</a:t>
            </a:r>
            <a:r>
              <a:rPr lang="pl-PL" sz="4400" dirty="0" smtClean="0"/>
              <a:t>. Materiały z I sesji Naukowo – Metodycznej PSK (2001).Kraków.</a:t>
            </a:r>
          </a:p>
          <a:p>
            <a:r>
              <a:rPr lang="pl-PL" sz="4400" dirty="0" smtClean="0"/>
              <a:t>Dyrda, B. (2000). </a:t>
            </a:r>
            <a:r>
              <a:rPr lang="pl-PL" sz="4400" i="1" dirty="0" smtClean="0"/>
              <a:t>Syndrom Nieadekwatnych osiągnięć jako niepowodzenie szkolne</a:t>
            </a:r>
            <a:r>
              <a:rPr lang="pl-PL" sz="4400" dirty="0" smtClean="0"/>
              <a:t> </a:t>
            </a:r>
            <a:r>
              <a:rPr lang="pl-PL" sz="4400" i="1" dirty="0" smtClean="0"/>
              <a:t>uczniów zdolnych. Diagnoza i terapia</a:t>
            </a:r>
            <a:r>
              <a:rPr lang="pl-PL" sz="4400" dirty="0" smtClean="0"/>
              <a:t>. Kraków: Wydawnictwo „Impuls”.</a:t>
            </a:r>
          </a:p>
          <a:p>
            <a:r>
              <a:rPr lang="en-US" sz="4400" dirty="0" err="1" smtClean="0"/>
              <a:t>Deci</a:t>
            </a:r>
            <a:r>
              <a:rPr lang="en-US" sz="4400" dirty="0" smtClean="0"/>
              <a:t>, Ryan, (1985a),</a:t>
            </a:r>
            <a:r>
              <a:rPr lang="en-US" sz="4400" i="1" dirty="0" smtClean="0"/>
              <a:t>Intrinsic Motivation and Self – determination in Human</a:t>
            </a:r>
            <a:r>
              <a:rPr lang="en-US" sz="4400" dirty="0" smtClean="0"/>
              <a:t> </a:t>
            </a:r>
            <a:r>
              <a:rPr lang="en-US" sz="4400" i="1" dirty="0" smtClean="0"/>
              <a:t>Behavior</a:t>
            </a:r>
            <a:r>
              <a:rPr lang="en-US" sz="4400" dirty="0" smtClean="0"/>
              <a:t>. </a:t>
            </a:r>
            <a:r>
              <a:rPr lang="pl-PL" sz="4400" dirty="0" smtClean="0"/>
              <a:t>New York: Plenum,  s. 105 – 115 </a:t>
            </a:r>
          </a:p>
          <a:p>
            <a:r>
              <a:rPr lang="pl-PL" sz="4400" dirty="0" err="1" smtClean="0"/>
              <a:t>Dobrołowicz</a:t>
            </a:r>
            <a:r>
              <a:rPr lang="pl-PL" sz="4400" dirty="0" smtClean="0"/>
              <a:t>, W.(1993)</a:t>
            </a:r>
            <a:r>
              <a:rPr lang="pl-PL" sz="4400" i="1" dirty="0" smtClean="0"/>
              <a:t>Psychika i bariery</a:t>
            </a:r>
            <a:r>
              <a:rPr lang="pl-PL" sz="4400" dirty="0" smtClean="0"/>
              <a:t>. Warszawa: </a:t>
            </a:r>
            <a:r>
              <a:rPr lang="pl-PL" sz="4400" dirty="0" err="1" smtClean="0"/>
              <a:t>WSiP</a:t>
            </a:r>
            <a:endParaRPr lang="pl-PL" sz="4400" dirty="0" smtClean="0"/>
          </a:p>
          <a:p>
            <a:r>
              <a:rPr lang="pl-PL" sz="4400" dirty="0" err="1" smtClean="0"/>
              <a:t>Dobrołowicz</a:t>
            </a:r>
            <a:r>
              <a:rPr lang="pl-PL" sz="4400" dirty="0" smtClean="0"/>
              <a:t>, W.(1995).</a:t>
            </a:r>
            <a:r>
              <a:rPr lang="pl-PL" sz="4400" i="1" dirty="0" smtClean="0"/>
              <a:t>Psychodydaktyka kreatywności</a:t>
            </a:r>
            <a:r>
              <a:rPr lang="pl-PL" sz="4400" dirty="0" smtClean="0"/>
              <a:t>. </a:t>
            </a:r>
            <a:r>
              <a:rPr lang="pl-PL" sz="4400" dirty="0" err="1" smtClean="0"/>
              <a:t>Warszawa:WSPS</a:t>
            </a:r>
            <a:endParaRPr lang="pl-PL" sz="4400" dirty="0" smtClean="0"/>
          </a:p>
          <a:p>
            <a:r>
              <a:rPr lang="pl-PL" sz="4400" dirty="0" err="1" smtClean="0"/>
              <a:t>Gloton,R</a:t>
            </a:r>
            <a:r>
              <a:rPr lang="pl-PL" sz="4400" dirty="0" smtClean="0"/>
              <a:t>., </a:t>
            </a:r>
            <a:r>
              <a:rPr lang="pl-PL" sz="4400" dirty="0" err="1" smtClean="0"/>
              <a:t>Clero</a:t>
            </a:r>
            <a:r>
              <a:rPr lang="pl-PL" sz="4400" dirty="0" smtClean="0"/>
              <a:t>,  C.(1988) Twórcza aktywność dziecka. Tłum. I. Wojnar, Warszawa: </a:t>
            </a:r>
            <a:r>
              <a:rPr lang="pl-PL" sz="4400" dirty="0" err="1" smtClean="0"/>
              <a:t>WSiP</a:t>
            </a:r>
            <a:r>
              <a:rPr lang="pl-PL" sz="4400" dirty="0" smtClean="0"/>
              <a:t>, (wyd.3), s.55</a:t>
            </a:r>
          </a:p>
          <a:p>
            <a:r>
              <a:rPr lang="en-US" sz="4400" dirty="0" err="1" smtClean="0"/>
              <a:t>Joyce,B</a:t>
            </a:r>
            <a:r>
              <a:rPr lang="en-US" sz="4400" dirty="0" smtClean="0"/>
              <a:t>., Weil, M.(1986 ).</a:t>
            </a:r>
            <a:r>
              <a:rPr lang="en-US" sz="4400" i="1" dirty="0" smtClean="0"/>
              <a:t>Models of teaching</a:t>
            </a:r>
            <a:r>
              <a:rPr lang="en-US" sz="4400" dirty="0" smtClean="0"/>
              <a:t>. </a:t>
            </a:r>
            <a:r>
              <a:rPr lang="pl-PL" sz="4400" dirty="0" smtClean="0"/>
              <a:t>New Jersey: Prince – Hall, </a:t>
            </a:r>
            <a:r>
              <a:rPr lang="pl-PL" sz="4400" dirty="0" err="1" smtClean="0"/>
              <a:t>Inc.W</a:t>
            </a:r>
            <a:r>
              <a:rPr lang="pl-PL" sz="4400" dirty="0" smtClean="0"/>
              <a:t>; A. Tokarz (red.) </a:t>
            </a:r>
            <a:r>
              <a:rPr lang="pl-PL" sz="4400" i="1" dirty="0" smtClean="0"/>
              <a:t>W poszukiwaniu zastosowań psychologii </a:t>
            </a:r>
            <a:r>
              <a:rPr lang="pl-PL" sz="4400" i="1" dirty="0" err="1" smtClean="0"/>
              <a:t>twórczości</a:t>
            </a:r>
            <a:r>
              <a:rPr lang="pl-PL" sz="4400" dirty="0" err="1" smtClean="0"/>
              <a:t>.Kraków</a:t>
            </a:r>
            <a:r>
              <a:rPr lang="pl-PL" sz="4400" dirty="0" smtClean="0"/>
              <a:t>: Impuls.</a:t>
            </a:r>
          </a:p>
          <a:p>
            <a:r>
              <a:rPr lang="de-DE" sz="4400" dirty="0" err="1" smtClean="0"/>
              <a:t>Kozielecki</a:t>
            </a:r>
            <a:r>
              <a:rPr lang="de-DE" sz="4400" dirty="0" smtClean="0"/>
              <a:t>, J. (1987). </a:t>
            </a:r>
            <a:r>
              <a:rPr lang="pl-PL" sz="4400" i="1" dirty="0" smtClean="0"/>
              <a:t>Koncepcja transgresyjna człowieka</a:t>
            </a:r>
            <a:r>
              <a:rPr lang="pl-PL" sz="4400" dirty="0" smtClean="0"/>
              <a:t>. Warszawa: PWN</a:t>
            </a:r>
          </a:p>
          <a:p>
            <a:r>
              <a:rPr lang="pl-PL" sz="4400" dirty="0" err="1" smtClean="0"/>
              <a:t>Limont</a:t>
            </a:r>
            <a:r>
              <a:rPr lang="pl-PL" sz="4400" dirty="0" smtClean="0"/>
              <a:t>, W. (1994a). </a:t>
            </a:r>
            <a:r>
              <a:rPr lang="pl-PL" sz="4400" i="1" dirty="0" err="1" smtClean="0"/>
              <a:t>Synektyka</a:t>
            </a:r>
            <a:r>
              <a:rPr lang="pl-PL" sz="4400" i="1" dirty="0" smtClean="0"/>
              <a:t> a zdolności twórcze. Eksperymentalne badania stymulowania rozwoju zdolności twórczych z wykorzystaniem </a:t>
            </a:r>
            <a:r>
              <a:rPr lang="pl-PL" sz="4400" dirty="0" smtClean="0"/>
              <a:t>aktywności plastycznej. Toruń: UMK</a:t>
            </a:r>
          </a:p>
          <a:p>
            <a:r>
              <a:rPr lang="pl-PL" sz="4400" dirty="0" err="1" smtClean="0"/>
              <a:t>Limont</a:t>
            </a:r>
            <a:r>
              <a:rPr lang="pl-PL" sz="4400" dirty="0" smtClean="0"/>
              <a:t>, W. (2004). </a:t>
            </a:r>
            <a:r>
              <a:rPr lang="pl-PL" sz="4400" i="1" dirty="0" smtClean="0"/>
              <a:t>Psychologiczne podstawy metafory wizualnej</a:t>
            </a:r>
            <a:r>
              <a:rPr lang="pl-PL" sz="4400" dirty="0" smtClean="0"/>
              <a:t>. </a:t>
            </a:r>
            <a:r>
              <a:rPr lang="pl-PL" sz="4400" i="1" dirty="0" smtClean="0"/>
              <a:t>Z teorii i praktyki</a:t>
            </a:r>
            <a:r>
              <a:rPr lang="pl-PL" sz="4400" dirty="0" smtClean="0"/>
              <a:t> </a:t>
            </a:r>
            <a:r>
              <a:rPr lang="pl-PL" sz="4400" i="1" dirty="0" smtClean="0"/>
              <a:t>artystycznej. W kręgu przyjaciół. Seria: Edukacja Artystyczna </a:t>
            </a:r>
            <a:r>
              <a:rPr lang="pl-PL" sz="4400" i="1" dirty="0" err="1" smtClean="0"/>
              <a:t>EduArt</a:t>
            </a:r>
            <a:r>
              <a:rPr lang="pl-PL" sz="4400" dirty="0" smtClean="0"/>
              <a:t>. Zeszyt 1. Toruń: Wydawnictwo UMK	</a:t>
            </a:r>
          </a:p>
          <a:p>
            <a:r>
              <a:rPr lang="pl-PL" sz="4400" dirty="0" err="1" smtClean="0"/>
              <a:t>Nęcka</a:t>
            </a:r>
            <a:r>
              <a:rPr lang="pl-PL" sz="4400" dirty="0" smtClean="0"/>
              <a:t>, E.(1994). </a:t>
            </a:r>
            <a:r>
              <a:rPr lang="pl-PL" sz="4400" i="1" dirty="0" err="1" smtClean="0"/>
              <a:t>TroP…Twórcze</a:t>
            </a:r>
            <a:r>
              <a:rPr lang="pl-PL" sz="4400" i="1" dirty="0" smtClean="0"/>
              <a:t> rozwiązywanie problemów,</a:t>
            </a:r>
            <a:r>
              <a:rPr lang="pl-PL" sz="4400" dirty="0" smtClean="0"/>
              <a:t> Kraków: Oficyna Wydawnicza „Impuls”.</a:t>
            </a:r>
          </a:p>
          <a:p>
            <a:r>
              <a:rPr lang="pl-PL" sz="4400" dirty="0" err="1" smtClean="0"/>
              <a:t>Nęcka</a:t>
            </a:r>
            <a:r>
              <a:rPr lang="pl-PL" sz="4400" dirty="0" smtClean="0"/>
              <a:t>, E. (1998). </a:t>
            </a:r>
            <a:r>
              <a:rPr lang="pl-PL" sz="4400" i="1" dirty="0" smtClean="0"/>
              <a:t>Trening twórczości</a:t>
            </a:r>
            <a:r>
              <a:rPr lang="pl-PL" sz="4400" dirty="0" smtClean="0"/>
              <a:t>, Kraków: Oficyna Wydawnicza „</a:t>
            </a:r>
            <a:r>
              <a:rPr lang="pl-PL" sz="4400" dirty="0" err="1" smtClean="0"/>
              <a:t>ImpulsNęcka</a:t>
            </a:r>
            <a:r>
              <a:rPr lang="pl-PL" sz="4400" dirty="0" smtClean="0"/>
              <a:t>, E., Orzechowski, J., </a:t>
            </a:r>
            <a:r>
              <a:rPr lang="pl-PL" sz="4400" dirty="0" err="1" smtClean="0"/>
              <a:t>Słabosz</a:t>
            </a:r>
            <a:r>
              <a:rPr lang="pl-PL" sz="4400" dirty="0" smtClean="0"/>
              <a:t>, A., Szymura B. (2005). </a:t>
            </a:r>
            <a:r>
              <a:rPr lang="pl-PL" sz="4400" i="1" dirty="0" smtClean="0"/>
              <a:t>Trening twórczości.</a:t>
            </a:r>
            <a:r>
              <a:rPr lang="pl-PL" sz="4400" dirty="0" smtClean="0"/>
              <a:t> Gdańsk:</a:t>
            </a:r>
          </a:p>
          <a:p>
            <a:endParaRPr lang="pl-PL" sz="4400" dirty="0" smtClean="0"/>
          </a:p>
          <a:p>
            <a:r>
              <a:rPr lang="pl-PL" sz="4400" dirty="0" smtClean="0"/>
              <a:t>Gdańskie Wydawnictwo Psychologiczne.</a:t>
            </a:r>
          </a:p>
          <a:p>
            <a:r>
              <a:rPr lang="pl-PL" sz="4400" dirty="0" smtClean="0"/>
              <a:t>Piotrowski, K. (1991).</a:t>
            </a:r>
            <a:r>
              <a:rPr lang="pl-PL" sz="4400" i="1" dirty="0" smtClean="0"/>
              <a:t>Operatywność wiedzy uczniów                         i czynniki ją warunkujące</a:t>
            </a:r>
            <a:r>
              <a:rPr lang="pl-PL" sz="4400" dirty="0" smtClean="0"/>
              <a:t>. Poznań: UAM.</a:t>
            </a:r>
          </a:p>
          <a:p>
            <a:r>
              <a:rPr lang="pl-PL" sz="4400" dirty="0" smtClean="0"/>
              <a:t>Szmidt, K.J. (2007). </a:t>
            </a:r>
            <a:r>
              <a:rPr lang="pl-PL" sz="4400" i="1" dirty="0" smtClean="0"/>
              <a:t>Pedagogika twórczości</a:t>
            </a:r>
            <a:r>
              <a:rPr lang="pl-PL" sz="4400" dirty="0" smtClean="0"/>
              <a:t>. Gdańsk: GWP.</a:t>
            </a:r>
          </a:p>
          <a:p>
            <a:r>
              <a:rPr lang="pl-PL" sz="4400" dirty="0" smtClean="0"/>
              <a:t>Szmidt, K.J., Piotrowski, K. T. (red.)(2005) </a:t>
            </a:r>
            <a:r>
              <a:rPr lang="pl-PL" sz="4400" i="1" dirty="0" smtClean="0"/>
              <a:t>Nowe teorie twórczości. Nowe metody</a:t>
            </a:r>
            <a:r>
              <a:rPr lang="pl-PL" sz="4400" dirty="0" smtClean="0"/>
              <a:t> </a:t>
            </a:r>
            <a:r>
              <a:rPr lang="pl-PL" sz="4400" i="1" dirty="0" smtClean="0"/>
              <a:t>pomocy w tworzeniu</a:t>
            </a:r>
            <a:r>
              <a:rPr lang="pl-PL" sz="4400" dirty="0" smtClean="0"/>
              <a:t>. Kraków: Impuls.</a:t>
            </a:r>
          </a:p>
          <a:p>
            <a:r>
              <a:rPr lang="pl-PL" sz="4400" dirty="0" smtClean="0"/>
              <a:t>Szmidt, K. J.(red.) (2005).</a:t>
            </a:r>
            <a:r>
              <a:rPr lang="pl-PL" sz="4400" i="1" dirty="0" smtClean="0"/>
              <a:t>Dydaktyka twórczości. Koncepcje - problemy –</a:t>
            </a:r>
            <a:r>
              <a:rPr lang="pl-PL" sz="4400" dirty="0" smtClean="0"/>
              <a:t> </a:t>
            </a:r>
            <a:r>
              <a:rPr lang="pl-PL" sz="4400" i="1" dirty="0" smtClean="0"/>
              <a:t>rozwiązania.</a:t>
            </a:r>
            <a:r>
              <a:rPr lang="pl-PL" sz="4400" dirty="0" smtClean="0"/>
              <a:t> Kraków: Impuls.</a:t>
            </a:r>
          </a:p>
          <a:p>
            <a:r>
              <a:rPr lang="pl-PL" sz="4400" dirty="0" smtClean="0"/>
              <a:t>Szmidt, K. J., Modrzejewska – </a:t>
            </a:r>
            <a:r>
              <a:rPr lang="pl-PL" sz="4400" dirty="0" err="1" smtClean="0"/>
              <a:t>Świgulska</a:t>
            </a:r>
            <a:r>
              <a:rPr lang="pl-PL" sz="4400" dirty="0" smtClean="0"/>
              <a:t>, M. (2005) </a:t>
            </a:r>
            <a:r>
              <a:rPr lang="pl-PL" sz="4400" i="1" dirty="0" smtClean="0"/>
              <a:t>Psychopedagogika działań</a:t>
            </a:r>
            <a:r>
              <a:rPr lang="pl-PL" sz="4400" dirty="0" smtClean="0"/>
              <a:t> </a:t>
            </a:r>
            <a:r>
              <a:rPr lang="pl-PL" sz="4400" i="1" dirty="0" smtClean="0"/>
              <a:t>twórczych</a:t>
            </a:r>
            <a:r>
              <a:rPr lang="pl-PL" sz="4400" dirty="0" smtClean="0"/>
              <a:t>. Kraków: Impuls.</a:t>
            </a:r>
          </a:p>
          <a:p>
            <a:r>
              <a:rPr lang="pl-PL" sz="4400" dirty="0" smtClean="0"/>
              <a:t>Tomaszewska, M.( 2003).</a:t>
            </a:r>
            <a:r>
              <a:rPr lang="pl-PL" sz="4400" i="1" dirty="0" smtClean="0"/>
              <a:t>Trening kreatywności w rozwijaniu zdolności myślenia</a:t>
            </a:r>
            <a:r>
              <a:rPr lang="pl-PL" sz="4400" dirty="0" smtClean="0"/>
              <a:t> </a:t>
            </a:r>
            <a:r>
              <a:rPr lang="pl-PL" sz="4400" i="1" dirty="0" smtClean="0"/>
              <a:t>twórczego</a:t>
            </a:r>
            <a:r>
              <a:rPr lang="pl-PL" sz="4400" dirty="0" smtClean="0"/>
              <a:t>. Szczecin: Wydawnictwo Naukowe US</a:t>
            </a:r>
          </a:p>
          <a:p>
            <a:r>
              <a:rPr lang="pl-PL" sz="4400" dirty="0" smtClean="0"/>
              <a:t>Tokarz, A. , </a:t>
            </a:r>
            <a:r>
              <a:rPr lang="pl-PL" sz="4400" dirty="0" err="1" smtClean="0"/>
              <a:t>Beauvale</a:t>
            </a:r>
            <a:r>
              <a:rPr lang="pl-PL" sz="4400" dirty="0" smtClean="0"/>
              <a:t>, A. (1993). </a:t>
            </a:r>
            <a:r>
              <a:rPr lang="pl-PL" sz="4400" i="1" dirty="0" smtClean="0"/>
              <a:t>Jakość życia młodego naukowca</a:t>
            </a:r>
            <a:r>
              <a:rPr lang="pl-PL" sz="4400" dirty="0" smtClean="0"/>
              <a:t>. Ruch Prawniczy. Ekonomiczny i Socjologiczny, L.V, 2, s. 157 – 166.</a:t>
            </a:r>
          </a:p>
          <a:p>
            <a:r>
              <a:rPr lang="pl-PL" sz="4400" dirty="0" err="1" smtClean="0"/>
              <a:t>Tokarz,A</a:t>
            </a:r>
            <a:r>
              <a:rPr lang="pl-PL" sz="4400" dirty="0" smtClean="0"/>
              <a:t>.(1995) </a:t>
            </a:r>
            <a:r>
              <a:rPr lang="pl-PL" sz="4400" i="1" dirty="0" smtClean="0"/>
              <a:t>Kierowanie sobą i konstruowanie działania: dwie współczesne </a:t>
            </a:r>
            <a:r>
              <a:rPr lang="pl-PL" sz="4400" dirty="0" smtClean="0"/>
              <a:t>teorie motywacji. W: </a:t>
            </a:r>
            <a:r>
              <a:rPr lang="pl-PL" sz="4400" i="1" dirty="0" smtClean="0"/>
              <a:t>Wybrane zagadnienia z psychologii osobowości</a:t>
            </a:r>
            <a:r>
              <a:rPr lang="pl-PL" sz="4400" dirty="0" smtClean="0"/>
              <a:t>, A. Gałdowa(red). Kraków: Wydawnictwo UJ. </a:t>
            </a:r>
          </a:p>
          <a:p>
            <a:r>
              <a:rPr lang="pl-PL" sz="4400" dirty="0" smtClean="0"/>
              <a:t>Uszyńska – </a:t>
            </a:r>
            <a:r>
              <a:rPr lang="pl-PL" sz="4400" dirty="0" err="1" smtClean="0"/>
              <a:t>Jarmoc</a:t>
            </a:r>
            <a:r>
              <a:rPr lang="pl-PL" sz="4400" dirty="0" smtClean="0"/>
              <a:t>, J.(2005). </a:t>
            </a:r>
            <a:r>
              <a:rPr lang="pl-PL" sz="4400" i="1" dirty="0" smtClean="0"/>
              <a:t>Warunki i sposoby stymulowania aktywności twórczej</a:t>
            </a:r>
            <a:r>
              <a:rPr lang="pl-PL" sz="4400" dirty="0" smtClean="0"/>
              <a:t> </a:t>
            </a:r>
            <a:r>
              <a:rPr lang="pl-PL" sz="4400" i="1" dirty="0" smtClean="0"/>
              <a:t>dziecka w systemie edukacji zintegrowanej</a:t>
            </a:r>
            <a:r>
              <a:rPr lang="pl-PL" sz="4400" dirty="0" smtClean="0"/>
              <a:t>. W: K.J. Szmidt, M. Modrzejewska – </a:t>
            </a:r>
            <a:r>
              <a:rPr lang="pl-PL" sz="4400" dirty="0" err="1" smtClean="0"/>
              <a:t>Świgulska</a:t>
            </a:r>
            <a:r>
              <a:rPr lang="pl-PL" sz="4400" dirty="0" smtClean="0"/>
              <a:t> (red.). Psychopedagogika działań twórczych. Kraków: Impuls.</a:t>
            </a:r>
          </a:p>
          <a:p>
            <a:r>
              <a:rPr lang="pl-PL" sz="4400" dirty="0" err="1" smtClean="0"/>
              <a:t>Wojciszke</a:t>
            </a:r>
            <a:r>
              <a:rPr lang="pl-PL" sz="4400" dirty="0" smtClean="0"/>
              <a:t>, B. (2000). </a:t>
            </a:r>
            <a:r>
              <a:rPr lang="pl-PL" sz="4400" i="1" dirty="0" smtClean="0"/>
              <a:t>Postawy i ich zmiana.</a:t>
            </a:r>
            <a:r>
              <a:rPr lang="pl-PL" sz="4400" dirty="0" smtClean="0"/>
              <a:t> W: Psychologia. </a:t>
            </a:r>
            <a:r>
              <a:rPr lang="pl-PL" sz="4400" i="1" dirty="0" smtClean="0"/>
              <a:t>Podręcznik akademick</a:t>
            </a:r>
            <a:r>
              <a:rPr lang="pl-PL" sz="4400" dirty="0" smtClean="0"/>
              <a:t>i, t. 3, (red) J. </a:t>
            </a:r>
            <a:r>
              <a:rPr lang="pl-PL" sz="4400" dirty="0" err="1" smtClean="0"/>
              <a:t>Strelau</a:t>
            </a:r>
            <a:r>
              <a:rPr lang="pl-PL" sz="4400" dirty="0" smtClean="0"/>
              <a:t>. Gdańsk: GWP	</a:t>
            </a:r>
          </a:p>
          <a:p>
            <a:r>
              <a:rPr lang="pl-PL" sz="4400" dirty="0" err="1" smtClean="0"/>
              <a:t>Zimbardo</a:t>
            </a:r>
            <a:r>
              <a:rPr lang="pl-PL" sz="4400" dirty="0" smtClean="0"/>
              <a:t>, P., G., Ruch, F., L. (1997), Psychologia i życie. Warszawa: PWN</a:t>
            </a:r>
          </a:p>
          <a:p>
            <a:pPr>
              <a:buNone/>
            </a:pPr>
            <a:r>
              <a:rPr lang="pl-PL" sz="4400" dirty="0" smtClean="0"/>
              <a:t> </a:t>
            </a:r>
          </a:p>
          <a:p>
            <a:pPr>
              <a:buNone/>
            </a:pPr>
            <a:r>
              <a:rPr lang="pl-PL" sz="4400" dirty="0" smtClean="0"/>
              <a:t> </a:t>
            </a:r>
          </a:p>
          <a:p>
            <a:pPr>
              <a:buNone/>
            </a:pPr>
            <a:r>
              <a:rPr lang="pl-PL" sz="4400" dirty="0" smtClean="0"/>
              <a:t> 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Bibliografia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pic>
        <p:nvPicPr>
          <p:cNvPr id="48131" name="Picture 3" descr="Znalezione obrazy dla zapytania myślenie kreatywn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9410" b="941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w kontekście wytworu - trafność, oryginalność, niezwykłość, konieczność, wartość estetyczna;</a:t>
            </a:r>
          </a:p>
          <a:p>
            <a:pPr>
              <a:buNone/>
            </a:pPr>
            <a:endParaRPr lang="pl-PL" sz="1800" dirty="0" smtClean="0"/>
          </a:p>
          <a:p>
            <a:r>
              <a:rPr lang="pl-PL" sz="1800" dirty="0" smtClean="0"/>
              <a:t>w kontekście reakcji psychicznej odbiorcy - początkowa nieufność, efekt powtórnej oceny;</a:t>
            </a:r>
          </a:p>
          <a:p>
            <a:pPr>
              <a:buNone/>
            </a:pPr>
            <a:endParaRPr lang="pl-PL" sz="1800" dirty="0" smtClean="0"/>
          </a:p>
          <a:p>
            <a:r>
              <a:rPr lang="pl-PL" sz="1800" dirty="0" smtClean="0"/>
              <a:t>w kontekście procesu myślenia-  ruchliwość, synteza, aktywny stosunek do tworzywa, przełamanie bloku mentalnego, </a:t>
            </a:r>
            <a:r>
              <a:rPr lang="pl-PL" sz="1800" dirty="0" smtClean="0"/>
              <a:t>działanie w </a:t>
            </a:r>
            <a:r>
              <a:rPr lang="pl-PL" sz="1800" dirty="0" smtClean="0"/>
              <a:t>sytuacji niedoboru.</a:t>
            </a:r>
          </a:p>
          <a:p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twórcze operacje intelektualne:</a:t>
            </a:r>
          </a:p>
          <a:p>
            <a:pPr>
              <a:lnSpc>
                <a:spcPct val="160000"/>
              </a:lnSpc>
            </a:pPr>
            <a:r>
              <a:rPr lang="pl-PL" sz="2000" dirty="0" smtClean="0"/>
              <a:t>abstrahowanie,</a:t>
            </a:r>
          </a:p>
          <a:p>
            <a:pPr>
              <a:lnSpc>
                <a:spcPct val="160000"/>
              </a:lnSpc>
            </a:pPr>
            <a:r>
              <a:rPr lang="pl-PL" sz="2000" dirty="0" smtClean="0"/>
              <a:t> myślenie dedukcyjne,</a:t>
            </a:r>
          </a:p>
          <a:p>
            <a:pPr>
              <a:lnSpc>
                <a:spcPct val="160000"/>
              </a:lnSpc>
            </a:pPr>
            <a:r>
              <a:rPr lang="pl-PL" sz="2000" dirty="0" smtClean="0"/>
              <a:t> dokonywanie skojarzeń,</a:t>
            </a:r>
          </a:p>
          <a:p>
            <a:pPr>
              <a:lnSpc>
                <a:spcPct val="160000"/>
              </a:lnSpc>
            </a:pPr>
            <a:r>
              <a:rPr lang="pl-PL" sz="2000" dirty="0" smtClean="0"/>
              <a:t> myślenie indukcyjne, </a:t>
            </a:r>
          </a:p>
          <a:p>
            <a:pPr>
              <a:lnSpc>
                <a:spcPct val="160000"/>
              </a:lnSpc>
            </a:pPr>
            <a:r>
              <a:rPr lang="pl-PL" sz="2000" dirty="0" smtClean="0"/>
              <a:t>metaforyzowanie, </a:t>
            </a:r>
          </a:p>
          <a:p>
            <a:pPr>
              <a:lnSpc>
                <a:spcPct val="160000"/>
              </a:lnSpc>
            </a:pPr>
            <a:r>
              <a:rPr lang="pl-PL" sz="2000" dirty="0" smtClean="0"/>
              <a:t>dokonywanie transformacji</a:t>
            </a:r>
            <a:endParaRPr lang="pl-PL" sz="20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Definicje twórczości                          wg </a:t>
            </a:r>
            <a:r>
              <a:rPr lang="pl-PL" dirty="0" err="1" smtClean="0"/>
              <a:t>prof.E</a:t>
            </a:r>
            <a:r>
              <a:rPr lang="pl-PL" dirty="0" smtClean="0"/>
              <a:t>. </a:t>
            </a:r>
            <a:r>
              <a:rPr lang="pl-PL" dirty="0" err="1" smtClean="0"/>
              <a:t>Nęcki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pl-PL" sz="2000" b="1" dirty="0" smtClean="0"/>
              <a:t>Twórczość płynna</a:t>
            </a:r>
            <a:r>
              <a:rPr lang="pl-PL" sz="2000" dirty="0" smtClean="0"/>
              <a:t> jest to cecha wrodzona, właściwa każdemu człowiekowi zdolność do tworzenia pomysłów i zachowań.                            W kontekście procesów poznawczych twórczość płynna to umiejętność myślenia dywergencyjnego, czyli zdolność do oryginalnego przetwarzania informacji, które znajdują swoje zastosowanie w twórczych pomysłach.</a:t>
            </a:r>
          </a:p>
          <a:p>
            <a:pPr>
              <a:lnSpc>
                <a:spcPct val="110000"/>
              </a:lnSpc>
            </a:pPr>
            <a:endParaRPr lang="pl-PL" sz="2000" dirty="0" smtClean="0"/>
          </a:p>
          <a:p>
            <a:pPr>
              <a:lnSpc>
                <a:spcPct val="110000"/>
              </a:lnSpc>
            </a:pPr>
            <a:r>
              <a:rPr lang="pl-PL" sz="2000" b="1" dirty="0" smtClean="0"/>
              <a:t>Twórczość skrystalizowana</a:t>
            </a:r>
            <a:r>
              <a:rPr lang="pl-PL" sz="2000" dirty="0" smtClean="0"/>
              <a:t> polega na umiejętności rozwiązywania problemów. Jest to aktywność ukierunkowana na cel. Proces generowania pomysłów i sposób i ich rozwiązywania jest podporządkowany nadrzędnej idei. Ten poziom twórczości polega na </a:t>
            </a:r>
            <a:r>
              <a:rPr lang="pl-PL" sz="2000" dirty="0" smtClean="0"/>
              <a:t>konstruowaniu </a:t>
            </a:r>
            <a:r>
              <a:rPr lang="pl-PL" sz="2000" dirty="0" smtClean="0"/>
              <a:t>i przekonstruowywaniu reprezentacji poznawczej problemu.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Rodzaje twórczości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/>
              <a:t>Twórczość dojrzała</a:t>
            </a:r>
            <a:r>
              <a:rPr lang="pl-PL" sz="2000" dirty="0" smtClean="0"/>
              <a:t> polega na umiejętności rozwiązywania problemów kluczowych, istotnych i ważnych. W kontekście poznawczym ten rodzaj twórczości wymaga wykorzystywania wiedzy generatywnej jednostki. Ważnym jest, by rozwiązując problem odwoływać się do wiedzy i doświadczenia.</a:t>
            </a:r>
          </a:p>
          <a:p>
            <a:endParaRPr lang="pl-PL" sz="2000" dirty="0" smtClean="0"/>
          </a:p>
          <a:p>
            <a:r>
              <a:rPr lang="pl-PL" sz="2000" b="1" dirty="0" smtClean="0"/>
              <a:t>Twórczość wybitna</a:t>
            </a:r>
            <a:r>
              <a:rPr lang="pl-PL" sz="2000" dirty="0" smtClean="0"/>
              <a:t> od strony psychologicznej nie różni się zasadniczo  od twórczości dojrzałej. Zróżnicowany jest jedynie odbiór społeczny wytworu, dlatego należy go rozpatrywać w kontekście kulturowo – socjologicznym. Ten poziom twórczości jest integralną częścią poprzednich poziomów wzbogacony jedynie               o specyficzne dlatego rodzaju aktywności cechy.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Rodzaje twórczości – c.d.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3200" b="1" dirty="0" smtClean="0"/>
              <a:t>Recepcja</a:t>
            </a:r>
          </a:p>
          <a:p>
            <a:pPr>
              <a:lnSpc>
                <a:spcPct val="150000"/>
              </a:lnSpc>
            </a:pPr>
            <a:r>
              <a:rPr lang="pl-PL" sz="3200" b="1" dirty="0" smtClean="0"/>
              <a:t>Analiza i interpretacja wartości              </a:t>
            </a:r>
            <a:r>
              <a:rPr lang="pl-PL" sz="2800" dirty="0" smtClean="0"/>
              <a:t>(w tym tworzenie własnych odniesień)</a:t>
            </a:r>
          </a:p>
          <a:p>
            <a:pPr>
              <a:lnSpc>
                <a:spcPct val="150000"/>
              </a:lnSpc>
            </a:pPr>
            <a:r>
              <a:rPr lang="pl-PL" sz="3200" b="1" dirty="0" smtClean="0"/>
              <a:t>Tworzenie nowych dóbr i sposobów działania</a:t>
            </a:r>
          </a:p>
          <a:p>
            <a:endParaRPr lang="pl-PL" sz="3200" dirty="0" smtClean="0"/>
          </a:p>
          <a:p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Procesy aktu twórczego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l-PL" sz="2000" b="1" dirty="0" smtClean="0"/>
              <a:t>Postawa twórcza (czynna)</a:t>
            </a:r>
            <a:r>
              <a:rPr lang="pl-PL" sz="2000" dirty="0" smtClean="0"/>
              <a:t>– ukierunkowane wewnętrzną motywacją działanie mające na celu twórcze przekształcanie rzeczywistości, tworzenie nowych struktur lub komponenty środowiska  w imię określonej idei. </a:t>
            </a:r>
          </a:p>
          <a:p>
            <a:pPr>
              <a:lnSpc>
                <a:spcPct val="150000"/>
              </a:lnSpc>
            </a:pP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b="1" dirty="0" smtClean="0"/>
              <a:t>Postawa bierna </a:t>
            </a:r>
            <a:r>
              <a:rPr lang="pl-PL" sz="2000" dirty="0" smtClean="0"/>
              <a:t>– to bezwolne i bezkrytyczne przyjmowanie wszelkich wpływów społecznych. </a:t>
            </a:r>
          </a:p>
          <a:p>
            <a:pPr>
              <a:lnSpc>
                <a:spcPct val="150000"/>
              </a:lnSpc>
            </a:pPr>
            <a:endParaRPr lang="pl-PL" sz="2000" dirty="0" smtClean="0"/>
          </a:p>
          <a:p>
            <a:pPr>
              <a:lnSpc>
                <a:spcPct val="150000"/>
              </a:lnSpc>
            </a:pPr>
            <a:r>
              <a:rPr lang="pl-PL" sz="2000" b="1" dirty="0" smtClean="0"/>
              <a:t>Postawa obronna</a:t>
            </a:r>
            <a:r>
              <a:rPr lang="pl-PL" sz="2000" dirty="0" smtClean="0"/>
              <a:t> – aktywność ograniczona do nadmiernego krytycyzmu i odrzuceniu wpływów uznanych za zagrożenie.</a:t>
            </a:r>
            <a:endParaRPr lang="pl-PL" sz="20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Postawy wobec procesów twórczych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/>
              <a:t>Motywacja autonomiczna </a:t>
            </a:r>
            <a:r>
              <a:rPr lang="pl-PL" sz="2400" dirty="0" smtClean="0"/>
              <a:t>- jest formą wrodzonego imperatywu do określonego sprawstwa oraz do zaznaczenia swojego w nim udziału.</a:t>
            </a:r>
          </a:p>
          <a:p>
            <a:pPr>
              <a:lnSpc>
                <a:spcPct val="150000"/>
              </a:lnSpc>
              <a:buNone/>
            </a:pPr>
            <a:endParaRPr lang="pl-PL" sz="2400" dirty="0" smtClean="0"/>
          </a:p>
          <a:p>
            <a:pPr>
              <a:lnSpc>
                <a:spcPct val="150000"/>
              </a:lnSpc>
            </a:pPr>
            <a:r>
              <a:rPr lang="pl-PL" sz="2400" b="1" dirty="0" smtClean="0"/>
              <a:t>Motywacja instrumentalna </a:t>
            </a:r>
            <a:r>
              <a:rPr lang="pl-PL" sz="2400" dirty="0" smtClean="0"/>
              <a:t>– jest stymulantem zewnętrznym, który podwyższa poziom wykonawczy zadań o charakterze heurystycznym.</a:t>
            </a: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Motywacyjne uwarunkowanie twórczości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1918</Words>
  <Application>Microsoft Office PowerPoint</Application>
  <PresentationFormat>Pokaz na ekranie (4:3)</PresentationFormat>
  <Paragraphs>193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Hol</vt:lpstr>
      <vt:lpstr>Psychologia twórczości                      w procesie edukacyjnym</vt:lpstr>
      <vt:lpstr>Slajd 2</vt:lpstr>
      <vt:lpstr>Twórczość i jej aspekty</vt:lpstr>
      <vt:lpstr>Definicje twórczości                          wg prof.E. Nęcki</vt:lpstr>
      <vt:lpstr>Rodzaje twórczości</vt:lpstr>
      <vt:lpstr>Rodzaje twórczości – c.d.</vt:lpstr>
      <vt:lpstr>Procesy aktu twórczego</vt:lpstr>
      <vt:lpstr>Postawy wobec procesów twórczych</vt:lpstr>
      <vt:lpstr>Motywacyjne uwarunkowanie twórczości</vt:lpstr>
      <vt:lpstr>Model twórczości wg T.Amabile</vt:lpstr>
      <vt:lpstr>Struktura treningu twórczości</vt:lpstr>
      <vt:lpstr>Zasady treningu twórczości</vt:lpstr>
      <vt:lpstr>Zasady treningu twórczości c.d.</vt:lpstr>
      <vt:lpstr>Zasady treningu twórczego c.d.</vt:lpstr>
      <vt:lpstr>Struktura zasad treningu twórczego</vt:lpstr>
      <vt:lpstr>Trening twórczy w procesie kształcenia i wychowania</vt:lpstr>
      <vt:lpstr>Etapy treningu twórczego</vt:lpstr>
      <vt:lpstr>Rodzaje nauczania twórczości</vt:lpstr>
      <vt:lpstr>Zalety treningu twórczego                  w procesie edukacji</vt:lpstr>
      <vt:lpstr>Trening twórczy a postulaty nowoczesnej pedagogiki</vt:lpstr>
      <vt:lpstr>Trening twórczy a …c.d.</vt:lpstr>
      <vt:lpstr>Moduł treningu twórczego myślenia</vt:lpstr>
      <vt:lpstr>Moduł treningu…c.d.</vt:lpstr>
      <vt:lpstr>Moduł treningu…c.d.</vt:lpstr>
      <vt:lpstr>Trening twórczy – przykłady ćwiczeń</vt:lpstr>
      <vt:lpstr>TT-przykłady ćwiczeń c.d.</vt:lpstr>
      <vt:lpstr>TT-przykłady ćwiczeń c.d.</vt:lpstr>
      <vt:lpstr>TT-przykłady ćwiczeń c.d.</vt:lpstr>
      <vt:lpstr>TT-przykłady ćwiczeń c.d</vt:lpstr>
      <vt:lpstr>TT-przykłady ćwiczeń c.d</vt:lpstr>
      <vt:lpstr>Bibliografia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Psychologia twórczości                      w procesie edukacyjnym</dc:title>
  <dc:creator>Daniela Wiśniewska</dc:creator>
  <cp:lastModifiedBy>Daniela Wiśniewska</cp:lastModifiedBy>
  <cp:revision>43</cp:revision>
  <dcterms:created xsi:type="dcterms:W3CDTF">2018-02-23T15:55:37Z</dcterms:created>
  <dcterms:modified xsi:type="dcterms:W3CDTF">2018-03-05T08:45:08Z</dcterms:modified>
</cp:coreProperties>
</file>